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3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90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스마트 팜 보급 현황</a:t>
            </a:r>
            <a:endParaRPr lang="ko-KR" sz="2400" b="1" dirty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6053511705685619"/>
          <c:y val="0.15365400149915218"/>
          <c:w val="0.73267426855923945"/>
          <c:h val="0.584302066428451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시설원예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2015년</c:v>
                </c:pt>
                <c:pt idx="1">
                  <c:v>2016년</c:v>
                </c:pt>
                <c:pt idx="2">
                  <c:v>2017년</c:v>
                </c:pt>
                <c:pt idx="3">
                  <c:v>2018년</c:v>
                </c:pt>
                <c:pt idx="4">
                  <c:v>2019년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769</c:v>
                </c:pt>
                <c:pt idx="1">
                  <c:v>1912</c:v>
                </c:pt>
                <c:pt idx="2">
                  <c:v>4010</c:v>
                </c:pt>
                <c:pt idx="3">
                  <c:v>1510</c:v>
                </c:pt>
                <c:pt idx="4">
                  <c:v>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E2A-4772-BB88-BF12ADEF2C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2940800"/>
        <c:axId val="540884336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축산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C06-4416-9C39-639701F3CB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2015년</c:v>
                </c:pt>
                <c:pt idx="1">
                  <c:v>2016년</c:v>
                </c:pt>
                <c:pt idx="2">
                  <c:v>2017년</c:v>
                </c:pt>
                <c:pt idx="3">
                  <c:v>2018년</c:v>
                </c:pt>
                <c:pt idx="4">
                  <c:v>2019년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177</c:v>
                </c:pt>
                <c:pt idx="1">
                  <c:v>411</c:v>
                </c:pt>
                <c:pt idx="2">
                  <c:v>790</c:v>
                </c:pt>
                <c:pt idx="3">
                  <c:v>1350</c:v>
                </c:pt>
                <c:pt idx="4">
                  <c:v>5750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E2A-4772-BB88-BF12ADEF2C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7124976"/>
        <c:axId val="937128304"/>
      </c:lineChart>
      <c:catAx>
        <c:axId val="16294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540884336"/>
        <c:crosses val="autoZero"/>
        <c:auto val="1"/>
        <c:lblAlgn val="ctr"/>
        <c:lblOffset val="100"/>
        <c:noMultiLvlLbl val="0"/>
      </c:catAx>
      <c:valAx>
        <c:axId val="540884336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62940800"/>
        <c:crosses val="autoZero"/>
        <c:crossBetween val="between"/>
      </c:valAx>
      <c:valAx>
        <c:axId val="937128304"/>
        <c:scaling>
          <c:orientation val="minMax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937124976"/>
        <c:crosses val="max"/>
        <c:crossBetween val="between"/>
        <c:majorUnit val="2000"/>
      </c:valAx>
      <c:catAx>
        <c:axId val="9371249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37128304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459A66-6A83-4154-AFCE-A13C5513E863}" type="doc">
      <dgm:prSet loTypeId="urn:microsoft.com/office/officeart/2005/8/layout/vProcess5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latinLnBrk="1"/>
          <a:endParaRPr lang="ko-KR" altLang="en-US"/>
        </a:p>
      </dgm:t>
    </dgm:pt>
    <dgm:pt modelId="{A6AC4E6F-1C45-46BE-BC88-FF07B491724A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생산</a:t>
          </a:r>
        </a:p>
      </dgm:t>
    </dgm:pt>
    <dgm:pt modelId="{A1C32E9A-927B-4208-B64D-5FD5D67DE773}" type="parTrans" cxnId="{156A2710-6D3D-4012-B852-64E7281E4243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597F4297-02E7-4C85-B6A2-FF6F263F710B}" type="sibTrans" cxnId="{156A2710-6D3D-4012-B852-64E7281E4243}">
      <dgm:prSet/>
      <dgm:spPr/>
      <dgm:t>
        <a:bodyPr/>
        <a:lstStyle/>
        <a:p>
          <a:pPr latinLnBrk="1"/>
          <a:endParaRPr lang="ko-KR" altLang="en-US" sz="1800">
            <a:latin typeface="돋움" pitchFamily="50" charset="-127"/>
            <a:ea typeface="돋움" pitchFamily="50" charset="-127"/>
          </a:endParaRPr>
        </a:p>
      </dgm:t>
    </dgm:pt>
    <dgm:pt modelId="{DB68ECF5-F183-42B0-8A81-DA223363F3EC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유통</a:t>
          </a:r>
        </a:p>
      </dgm:t>
    </dgm:pt>
    <dgm:pt modelId="{0069F935-0D94-4326-9858-DE335D79492B}" type="parTrans" cxnId="{B3E9DF49-467C-4D64-9BC2-28C790297598}">
      <dgm:prSet/>
      <dgm:spPr/>
      <dgm:t>
        <a:bodyPr/>
        <a:lstStyle/>
        <a:p>
          <a:pPr latinLnBrk="1"/>
          <a:endParaRPr lang="ko-KR" altLang="en-US"/>
        </a:p>
      </dgm:t>
    </dgm:pt>
    <dgm:pt modelId="{41553E8F-78E3-47D3-86B5-9FDC19BB6259}" type="sibTrans" cxnId="{B3E9DF49-467C-4D64-9BC2-28C790297598}">
      <dgm:prSet/>
      <dgm:spPr/>
      <dgm:t>
        <a:bodyPr/>
        <a:lstStyle/>
        <a:p>
          <a:pPr latinLnBrk="1"/>
          <a:endParaRPr lang="ko-KR" altLang="en-US"/>
        </a:p>
      </dgm:t>
    </dgm:pt>
    <dgm:pt modelId="{2E8EAB6B-1997-400F-88B7-FAA0AD96244C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소비</a:t>
          </a:r>
        </a:p>
      </dgm:t>
    </dgm:pt>
    <dgm:pt modelId="{F7490932-21CC-457E-AF91-40C3CB74E5C7}" type="parTrans" cxnId="{F6820495-0E56-4276-808E-DEEACE7F3FB7}">
      <dgm:prSet/>
      <dgm:spPr/>
      <dgm:t>
        <a:bodyPr/>
        <a:lstStyle/>
        <a:p>
          <a:pPr latinLnBrk="1"/>
          <a:endParaRPr lang="ko-KR" altLang="en-US"/>
        </a:p>
      </dgm:t>
    </dgm:pt>
    <dgm:pt modelId="{A2B835A0-9DCE-4F92-A501-4155E774F43D}" type="sibTrans" cxnId="{F6820495-0E56-4276-808E-DEEACE7F3FB7}">
      <dgm:prSet/>
      <dgm:spPr/>
      <dgm:t>
        <a:bodyPr/>
        <a:lstStyle/>
        <a:p>
          <a:pPr latinLnBrk="1"/>
          <a:endParaRPr lang="ko-KR" altLang="en-US"/>
        </a:p>
      </dgm:t>
    </dgm:pt>
    <dgm:pt modelId="{52C7F71A-2D3C-492D-A843-1019276436C6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스마트 농업</a:t>
          </a:r>
        </a:p>
      </dgm:t>
    </dgm:pt>
    <dgm:pt modelId="{15CDCA6D-C6BE-44B3-8DD1-23AFFDFE129E}" type="parTrans" cxnId="{492C9FE0-65D7-4555-B307-71FB46820245}">
      <dgm:prSet/>
      <dgm:spPr/>
      <dgm:t>
        <a:bodyPr/>
        <a:lstStyle/>
        <a:p>
          <a:pPr latinLnBrk="1"/>
          <a:endParaRPr lang="ko-KR" altLang="en-US"/>
        </a:p>
      </dgm:t>
    </dgm:pt>
    <dgm:pt modelId="{BB4A217A-2716-4A72-BFB7-848B46B47B99}" type="sibTrans" cxnId="{492C9FE0-65D7-4555-B307-71FB46820245}">
      <dgm:prSet/>
      <dgm:spPr/>
      <dgm:t>
        <a:bodyPr/>
        <a:lstStyle/>
        <a:p>
          <a:pPr latinLnBrk="1"/>
          <a:endParaRPr lang="ko-KR" altLang="en-US"/>
        </a:p>
      </dgm:t>
    </dgm:pt>
    <dgm:pt modelId="{2414D055-78F1-4B64-91A9-A7C582A44BBC}" type="pres">
      <dgm:prSet presAssocID="{25459A66-6A83-4154-AFCE-A13C5513E86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33412C3-0D90-4EB8-A3F0-41834ACBC021}" type="pres">
      <dgm:prSet presAssocID="{25459A66-6A83-4154-AFCE-A13C5513E863}" presName="dummyMaxCanvas" presStyleCnt="0">
        <dgm:presLayoutVars/>
      </dgm:prSet>
      <dgm:spPr/>
    </dgm:pt>
    <dgm:pt modelId="{2E80856E-B58C-4B0C-8A3C-A61B4A8AE8C6}" type="pres">
      <dgm:prSet presAssocID="{25459A66-6A83-4154-AFCE-A13C5513E863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33F5FA6-0CD3-4A02-99C3-B188864DDFEF}" type="pres">
      <dgm:prSet presAssocID="{25459A66-6A83-4154-AFCE-A13C5513E863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0D1CCC6-AE1B-4183-B3A5-171326DDA22A}" type="pres">
      <dgm:prSet presAssocID="{25459A66-6A83-4154-AFCE-A13C5513E863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96F8EF3-E419-4D4C-9873-C96F1C032405}" type="pres">
      <dgm:prSet presAssocID="{25459A66-6A83-4154-AFCE-A13C5513E863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BE16D79-0C46-4251-919B-60F5E9484D82}" type="pres">
      <dgm:prSet presAssocID="{25459A66-6A83-4154-AFCE-A13C5513E863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0ECE3A-2646-46DF-A318-05AA2F61F027}" type="pres">
      <dgm:prSet presAssocID="{25459A66-6A83-4154-AFCE-A13C5513E863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FD8FD46-79BE-4F95-B260-45C04A4A1615}" type="pres">
      <dgm:prSet presAssocID="{25459A66-6A83-4154-AFCE-A13C5513E863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046BFF9-46CE-443E-9C80-17C0C6F451B2}" type="pres">
      <dgm:prSet presAssocID="{25459A66-6A83-4154-AFCE-A13C5513E863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85099BE-E38B-4B0A-975C-99A3709BF02D}" type="pres">
      <dgm:prSet presAssocID="{25459A66-6A83-4154-AFCE-A13C5513E863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8610D74-C325-4F2F-BD69-529A20E3E6CA}" type="pres">
      <dgm:prSet presAssocID="{25459A66-6A83-4154-AFCE-A13C5513E863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DDD76DE-03E1-4BB0-BE7C-B508DD43F3D5}" type="pres">
      <dgm:prSet presAssocID="{25459A66-6A83-4154-AFCE-A13C5513E863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88178CC-A2BD-4095-9456-082A9BBA6586}" type="presOf" srcId="{2E8EAB6B-1997-400F-88B7-FAA0AD96244C}" destId="{7DDD76DE-03E1-4BB0-BE7C-B508DD43F3D5}" srcOrd="1" destOrd="0" presId="urn:microsoft.com/office/officeart/2005/8/layout/vProcess5"/>
    <dgm:cxn modelId="{25D99CDA-431E-45B9-AA10-93D6B51F9910}" type="presOf" srcId="{52C7F71A-2D3C-492D-A843-1019276436C6}" destId="{F046BFF9-46CE-443E-9C80-17C0C6F451B2}" srcOrd="1" destOrd="0" presId="urn:microsoft.com/office/officeart/2005/8/layout/vProcess5"/>
    <dgm:cxn modelId="{6E6D2C99-88E9-480D-9959-F313BAF925A8}" type="presOf" srcId="{A6AC4E6F-1C45-46BE-BC88-FF07B491724A}" destId="{C33F5FA6-0CD3-4A02-99C3-B188864DDFEF}" srcOrd="0" destOrd="0" presId="urn:microsoft.com/office/officeart/2005/8/layout/vProcess5"/>
    <dgm:cxn modelId="{2135E485-7E0A-4941-81D0-5EEE4F3FB374}" type="presOf" srcId="{25459A66-6A83-4154-AFCE-A13C5513E863}" destId="{2414D055-78F1-4B64-91A9-A7C582A44BBC}" srcOrd="0" destOrd="0" presId="urn:microsoft.com/office/officeart/2005/8/layout/vProcess5"/>
    <dgm:cxn modelId="{C45864B7-1884-4C8F-B8E4-53FBEBC00F3B}" type="presOf" srcId="{2E8EAB6B-1997-400F-88B7-FAA0AD96244C}" destId="{396F8EF3-E419-4D4C-9873-C96F1C032405}" srcOrd="0" destOrd="0" presId="urn:microsoft.com/office/officeart/2005/8/layout/vProcess5"/>
    <dgm:cxn modelId="{492C9FE0-65D7-4555-B307-71FB46820245}" srcId="{25459A66-6A83-4154-AFCE-A13C5513E863}" destId="{52C7F71A-2D3C-492D-A843-1019276436C6}" srcOrd="0" destOrd="0" parTransId="{15CDCA6D-C6BE-44B3-8DD1-23AFFDFE129E}" sibTransId="{BB4A217A-2716-4A72-BFB7-848B46B47B99}"/>
    <dgm:cxn modelId="{CB31EB47-9013-40EC-9819-A81A9B3A7A0B}" type="presOf" srcId="{597F4297-02E7-4C85-B6A2-FF6F263F710B}" destId="{B00ECE3A-2646-46DF-A318-05AA2F61F027}" srcOrd="0" destOrd="0" presId="urn:microsoft.com/office/officeart/2005/8/layout/vProcess5"/>
    <dgm:cxn modelId="{156A2710-6D3D-4012-B852-64E7281E4243}" srcId="{25459A66-6A83-4154-AFCE-A13C5513E863}" destId="{A6AC4E6F-1C45-46BE-BC88-FF07B491724A}" srcOrd="1" destOrd="0" parTransId="{A1C32E9A-927B-4208-B64D-5FD5D67DE773}" sibTransId="{597F4297-02E7-4C85-B6A2-FF6F263F710B}"/>
    <dgm:cxn modelId="{F6820495-0E56-4276-808E-DEEACE7F3FB7}" srcId="{25459A66-6A83-4154-AFCE-A13C5513E863}" destId="{2E8EAB6B-1997-400F-88B7-FAA0AD96244C}" srcOrd="3" destOrd="0" parTransId="{F7490932-21CC-457E-AF91-40C3CB74E5C7}" sibTransId="{A2B835A0-9DCE-4F92-A501-4155E774F43D}"/>
    <dgm:cxn modelId="{1B90AC36-BFBF-4CB5-BD03-93AC17509D91}" type="presOf" srcId="{DB68ECF5-F183-42B0-8A81-DA223363F3EC}" destId="{A8610D74-C325-4F2F-BD69-529A20E3E6CA}" srcOrd="1" destOrd="0" presId="urn:microsoft.com/office/officeart/2005/8/layout/vProcess5"/>
    <dgm:cxn modelId="{B3E9DF49-467C-4D64-9BC2-28C790297598}" srcId="{25459A66-6A83-4154-AFCE-A13C5513E863}" destId="{DB68ECF5-F183-42B0-8A81-DA223363F3EC}" srcOrd="2" destOrd="0" parTransId="{0069F935-0D94-4326-9858-DE335D79492B}" sibTransId="{41553E8F-78E3-47D3-86B5-9FDC19BB6259}"/>
    <dgm:cxn modelId="{80B39B31-604E-4960-A1B2-C754B824DDB2}" type="presOf" srcId="{DB68ECF5-F183-42B0-8A81-DA223363F3EC}" destId="{30D1CCC6-AE1B-4183-B3A5-171326DDA22A}" srcOrd="0" destOrd="0" presId="urn:microsoft.com/office/officeart/2005/8/layout/vProcess5"/>
    <dgm:cxn modelId="{895E88A6-F5F1-4D7C-B908-A646D6909117}" type="presOf" srcId="{BB4A217A-2716-4A72-BFB7-848B46B47B99}" destId="{2BE16D79-0C46-4251-919B-60F5E9484D82}" srcOrd="0" destOrd="0" presId="urn:microsoft.com/office/officeart/2005/8/layout/vProcess5"/>
    <dgm:cxn modelId="{77335863-2DDC-4A1C-9BC2-2E3CED4B23C0}" type="presOf" srcId="{52C7F71A-2D3C-492D-A843-1019276436C6}" destId="{2E80856E-B58C-4B0C-8A3C-A61B4A8AE8C6}" srcOrd="0" destOrd="0" presId="urn:microsoft.com/office/officeart/2005/8/layout/vProcess5"/>
    <dgm:cxn modelId="{A78857BE-207C-413D-8CD1-7FF260CEF398}" type="presOf" srcId="{A6AC4E6F-1C45-46BE-BC88-FF07B491724A}" destId="{585099BE-E38B-4B0A-975C-99A3709BF02D}" srcOrd="1" destOrd="0" presId="urn:microsoft.com/office/officeart/2005/8/layout/vProcess5"/>
    <dgm:cxn modelId="{40878D7C-14D5-457C-8F74-6AA5F8FB2D09}" type="presOf" srcId="{41553E8F-78E3-47D3-86B5-9FDC19BB6259}" destId="{5FD8FD46-79BE-4F95-B260-45C04A4A1615}" srcOrd="0" destOrd="0" presId="urn:microsoft.com/office/officeart/2005/8/layout/vProcess5"/>
    <dgm:cxn modelId="{886EF5B4-CE0F-463D-9D69-9D0F0E314626}" type="presParOf" srcId="{2414D055-78F1-4B64-91A9-A7C582A44BBC}" destId="{F33412C3-0D90-4EB8-A3F0-41834ACBC021}" srcOrd="0" destOrd="0" presId="urn:microsoft.com/office/officeart/2005/8/layout/vProcess5"/>
    <dgm:cxn modelId="{C6396A07-2DED-42B9-8DD3-4C3A563F0473}" type="presParOf" srcId="{2414D055-78F1-4B64-91A9-A7C582A44BBC}" destId="{2E80856E-B58C-4B0C-8A3C-A61B4A8AE8C6}" srcOrd="1" destOrd="0" presId="urn:microsoft.com/office/officeart/2005/8/layout/vProcess5"/>
    <dgm:cxn modelId="{70CD74F3-44C7-4DB8-9126-3BCFBB1C36E1}" type="presParOf" srcId="{2414D055-78F1-4B64-91A9-A7C582A44BBC}" destId="{C33F5FA6-0CD3-4A02-99C3-B188864DDFEF}" srcOrd="2" destOrd="0" presId="urn:microsoft.com/office/officeart/2005/8/layout/vProcess5"/>
    <dgm:cxn modelId="{BAB8D265-C023-4C7B-A083-358B9703007B}" type="presParOf" srcId="{2414D055-78F1-4B64-91A9-A7C582A44BBC}" destId="{30D1CCC6-AE1B-4183-B3A5-171326DDA22A}" srcOrd="3" destOrd="0" presId="urn:microsoft.com/office/officeart/2005/8/layout/vProcess5"/>
    <dgm:cxn modelId="{0F6A57AD-9111-47C8-9E34-8E9BC4E4A8A7}" type="presParOf" srcId="{2414D055-78F1-4B64-91A9-A7C582A44BBC}" destId="{396F8EF3-E419-4D4C-9873-C96F1C032405}" srcOrd="4" destOrd="0" presId="urn:microsoft.com/office/officeart/2005/8/layout/vProcess5"/>
    <dgm:cxn modelId="{3154E796-B51F-41A7-8559-87B4FDBDBF27}" type="presParOf" srcId="{2414D055-78F1-4B64-91A9-A7C582A44BBC}" destId="{2BE16D79-0C46-4251-919B-60F5E9484D82}" srcOrd="5" destOrd="0" presId="urn:microsoft.com/office/officeart/2005/8/layout/vProcess5"/>
    <dgm:cxn modelId="{E0DF96E5-7BE6-46E6-B53E-D3FEB3C677A0}" type="presParOf" srcId="{2414D055-78F1-4B64-91A9-A7C582A44BBC}" destId="{B00ECE3A-2646-46DF-A318-05AA2F61F027}" srcOrd="6" destOrd="0" presId="urn:microsoft.com/office/officeart/2005/8/layout/vProcess5"/>
    <dgm:cxn modelId="{545F076C-064A-43D4-8162-EC15C1C60D15}" type="presParOf" srcId="{2414D055-78F1-4B64-91A9-A7C582A44BBC}" destId="{5FD8FD46-79BE-4F95-B260-45C04A4A1615}" srcOrd="7" destOrd="0" presId="urn:microsoft.com/office/officeart/2005/8/layout/vProcess5"/>
    <dgm:cxn modelId="{67569DEF-FE8E-4280-AC20-C5C4F1C98FE7}" type="presParOf" srcId="{2414D055-78F1-4B64-91A9-A7C582A44BBC}" destId="{F046BFF9-46CE-443E-9C80-17C0C6F451B2}" srcOrd="8" destOrd="0" presId="urn:microsoft.com/office/officeart/2005/8/layout/vProcess5"/>
    <dgm:cxn modelId="{AF80C7F3-D968-4996-B5DD-BC9D081F1153}" type="presParOf" srcId="{2414D055-78F1-4B64-91A9-A7C582A44BBC}" destId="{585099BE-E38B-4B0A-975C-99A3709BF02D}" srcOrd="9" destOrd="0" presId="urn:microsoft.com/office/officeart/2005/8/layout/vProcess5"/>
    <dgm:cxn modelId="{23BA55B5-489C-49E6-A409-F742FC0B1EAE}" type="presParOf" srcId="{2414D055-78F1-4B64-91A9-A7C582A44BBC}" destId="{A8610D74-C325-4F2F-BD69-529A20E3E6CA}" srcOrd="10" destOrd="0" presId="urn:microsoft.com/office/officeart/2005/8/layout/vProcess5"/>
    <dgm:cxn modelId="{8F4C4544-C4B9-412C-B607-4A48BA852FA7}" type="presParOf" srcId="{2414D055-78F1-4B64-91A9-A7C582A44BBC}" destId="{7DDD76DE-03E1-4BB0-BE7C-B508DD43F3D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9F1340-398B-420F-9AD7-677D4F8496D2}" type="doc">
      <dgm:prSet loTypeId="urn:microsoft.com/office/officeart/2005/8/layout/hProcess9" loCatId="process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5B9D4D1C-8E2C-4E97-B7DB-C78B1EE5430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지능화</a:t>
          </a:r>
        </a:p>
      </dgm:t>
    </dgm:pt>
    <dgm:pt modelId="{CAB7F108-378E-41B0-B8AE-5AC73294FEB2}" type="parTrans" cxnId="{C5520891-A573-4A06-997C-8B23360DF29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7C159D2-430B-4D6D-8606-623017C2369E}" type="sibTrans" cxnId="{C5520891-A573-4A06-997C-8B23360DF29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5420E30-11BC-4DF9-843E-489E2059B0C4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자동화</a:t>
          </a:r>
        </a:p>
      </dgm:t>
    </dgm:pt>
    <dgm:pt modelId="{2D674CE0-6D6B-4002-A028-8D848F5D27B0}" type="parTrans" cxnId="{F7F3DE28-E389-4538-8156-016154CE8042}">
      <dgm:prSet/>
      <dgm:spPr/>
      <dgm:t>
        <a:bodyPr/>
        <a:lstStyle/>
        <a:p>
          <a:pPr latinLnBrk="1"/>
          <a:endParaRPr lang="ko-KR" altLang="en-US"/>
        </a:p>
      </dgm:t>
    </dgm:pt>
    <dgm:pt modelId="{864C4521-2581-41BD-AC6C-792FF4EFDAE5}" type="sibTrans" cxnId="{F7F3DE28-E389-4538-8156-016154CE8042}">
      <dgm:prSet/>
      <dgm:spPr/>
      <dgm:t>
        <a:bodyPr/>
        <a:lstStyle/>
        <a:p>
          <a:pPr latinLnBrk="1"/>
          <a:endParaRPr lang="ko-KR" altLang="en-US"/>
        </a:p>
      </dgm:t>
    </dgm:pt>
    <dgm:pt modelId="{CA796C3A-3CCB-43FF-852B-F68476262E5F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연결화</a:t>
          </a:r>
        </a:p>
      </dgm:t>
    </dgm:pt>
    <dgm:pt modelId="{3AF012B2-B2DA-47E4-A0DE-CB147B4E5AB6}" type="parTrans" cxnId="{73E4C0AE-4EE2-45A7-BCAB-042EA9F86809}">
      <dgm:prSet/>
      <dgm:spPr/>
      <dgm:t>
        <a:bodyPr/>
        <a:lstStyle/>
        <a:p>
          <a:pPr latinLnBrk="1"/>
          <a:endParaRPr lang="ko-KR" altLang="en-US"/>
        </a:p>
      </dgm:t>
    </dgm:pt>
    <dgm:pt modelId="{5E3090FE-DD2C-4177-83C0-7B987F497A32}" type="sibTrans" cxnId="{73E4C0AE-4EE2-45A7-BCAB-042EA9F86809}">
      <dgm:prSet/>
      <dgm:spPr/>
      <dgm:t>
        <a:bodyPr/>
        <a:lstStyle/>
        <a:p>
          <a:pPr latinLnBrk="1"/>
          <a:endParaRPr lang="ko-KR" altLang="en-US"/>
        </a:p>
      </dgm:t>
    </dgm:pt>
    <dgm:pt modelId="{F3EC197A-E9A1-4671-9723-124FF508421C}" type="pres">
      <dgm:prSet presAssocID="{E39F1340-398B-420F-9AD7-677D4F8496D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6A4DAB1-48C2-43F1-BFB5-67BB339B15C9}" type="pres">
      <dgm:prSet presAssocID="{E39F1340-398B-420F-9AD7-677D4F8496D2}" presName="arrow" presStyleLbl="bgShp" presStyleIdx="0" presStyleCnt="1"/>
      <dgm:spPr/>
    </dgm:pt>
    <dgm:pt modelId="{4EC06F89-A9F6-421F-B961-E46A8FECC720}" type="pres">
      <dgm:prSet presAssocID="{E39F1340-398B-420F-9AD7-677D4F8496D2}" presName="linearProcess" presStyleCnt="0"/>
      <dgm:spPr/>
    </dgm:pt>
    <dgm:pt modelId="{BFAC2B86-B3CB-4475-B106-EB43CB732BC5}" type="pres">
      <dgm:prSet presAssocID="{5B9D4D1C-8E2C-4E97-B7DB-C78B1EE5430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7610010-8E8C-4A33-B901-87B3173E95D7}" type="pres">
      <dgm:prSet presAssocID="{07C159D2-430B-4D6D-8606-623017C2369E}" presName="sibTrans" presStyleCnt="0"/>
      <dgm:spPr/>
    </dgm:pt>
    <dgm:pt modelId="{6F94F3F2-F452-45A2-9B02-EFA341228A55}" type="pres">
      <dgm:prSet presAssocID="{75420E30-11BC-4DF9-843E-489E2059B0C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2977DD6-6BB9-49AE-B4F0-D6DADBB112EA}" type="pres">
      <dgm:prSet presAssocID="{864C4521-2581-41BD-AC6C-792FF4EFDAE5}" presName="sibTrans" presStyleCnt="0"/>
      <dgm:spPr/>
    </dgm:pt>
    <dgm:pt modelId="{96D66C53-1433-4AC6-A614-E88DAAFD2C68}" type="pres">
      <dgm:prSet presAssocID="{CA796C3A-3CCB-43FF-852B-F68476262E5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6E33F4F-171D-43DF-B3D6-0C6EFA864B64}" type="presOf" srcId="{E39F1340-398B-420F-9AD7-677D4F8496D2}" destId="{F3EC197A-E9A1-4671-9723-124FF508421C}" srcOrd="0" destOrd="0" presId="urn:microsoft.com/office/officeart/2005/8/layout/hProcess9"/>
    <dgm:cxn modelId="{C5520891-A573-4A06-997C-8B23360DF29D}" srcId="{E39F1340-398B-420F-9AD7-677D4F8496D2}" destId="{5B9D4D1C-8E2C-4E97-B7DB-C78B1EE5430A}" srcOrd="0" destOrd="0" parTransId="{CAB7F108-378E-41B0-B8AE-5AC73294FEB2}" sibTransId="{07C159D2-430B-4D6D-8606-623017C2369E}"/>
    <dgm:cxn modelId="{F52D1DFD-F351-43B1-B629-E6A9360BBA23}" type="presOf" srcId="{CA796C3A-3CCB-43FF-852B-F68476262E5F}" destId="{96D66C53-1433-4AC6-A614-E88DAAFD2C68}" srcOrd="0" destOrd="0" presId="urn:microsoft.com/office/officeart/2005/8/layout/hProcess9"/>
    <dgm:cxn modelId="{816EC466-6B8A-4944-916E-D66D7F790720}" type="presOf" srcId="{5B9D4D1C-8E2C-4E97-B7DB-C78B1EE5430A}" destId="{BFAC2B86-B3CB-4475-B106-EB43CB732BC5}" srcOrd="0" destOrd="0" presId="urn:microsoft.com/office/officeart/2005/8/layout/hProcess9"/>
    <dgm:cxn modelId="{1F79AA43-56AA-4B46-B0BB-11C2389241B9}" type="presOf" srcId="{75420E30-11BC-4DF9-843E-489E2059B0C4}" destId="{6F94F3F2-F452-45A2-9B02-EFA341228A55}" srcOrd="0" destOrd="0" presId="urn:microsoft.com/office/officeart/2005/8/layout/hProcess9"/>
    <dgm:cxn modelId="{73E4C0AE-4EE2-45A7-BCAB-042EA9F86809}" srcId="{E39F1340-398B-420F-9AD7-677D4F8496D2}" destId="{CA796C3A-3CCB-43FF-852B-F68476262E5F}" srcOrd="2" destOrd="0" parTransId="{3AF012B2-B2DA-47E4-A0DE-CB147B4E5AB6}" sibTransId="{5E3090FE-DD2C-4177-83C0-7B987F497A32}"/>
    <dgm:cxn modelId="{F7F3DE28-E389-4538-8156-016154CE8042}" srcId="{E39F1340-398B-420F-9AD7-677D4F8496D2}" destId="{75420E30-11BC-4DF9-843E-489E2059B0C4}" srcOrd="1" destOrd="0" parTransId="{2D674CE0-6D6B-4002-A028-8D848F5D27B0}" sibTransId="{864C4521-2581-41BD-AC6C-792FF4EFDAE5}"/>
    <dgm:cxn modelId="{D28AB634-F3C8-4BA9-AA59-D73C269149C1}" type="presParOf" srcId="{F3EC197A-E9A1-4671-9723-124FF508421C}" destId="{56A4DAB1-48C2-43F1-BFB5-67BB339B15C9}" srcOrd="0" destOrd="0" presId="urn:microsoft.com/office/officeart/2005/8/layout/hProcess9"/>
    <dgm:cxn modelId="{642F38D1-E0E7-47AB-B4E7-9EF07A8BAE48}" type="presParOf" srcId="{F3EC197A-E9A1-4671-9723-124FF508421C}" destId="{4EC06F89-A9F6-421F-B961-E46A8FECC720}" srcOrd="1" destOrd="0" presId="urn:microsoft.com/office/officeart/2005/8/layout/hProcess9"/>
    <dgm:cxn modelId="{603F4C20-D198-470C-B3F5-985B63D63604}" type="presParOf" srcId="{4EC06F89-A9F6-421F-B961-E46A8FECC720}" destId="{BFAC2B86-B3CB-4475-B106-EB43CB732BC5}" srcOrd="0" destOrd="0" presId="urn:microsoft.com/office/officeart/2005/8/layout/hProcess9"/>
    <dgm:cxn modelId="{2C456F42-A404-4CE2-BA72-8F6F51D516F4}" type="presParOf" srcId="{4EC06F89-A9F6-421F-B961-E46A8FECC720}" destId="{B7610010-8E8C-4A33-B901-87B3173E95D7}" srcOrd="1" destOrd="0" presId="urn:microsoft.com/office/officeart/2005/8/layout/hProcess9"/>
    <dgm:cxn modelId="{84152B13-0498-4ED4-A859-56485D996091}" type="presParOf" srcId="{4EC06F89-A9F6-421F-B961-E46A8FECC720}" destId="{6F94F3F2-F452-45A2-9B02-EFA341228A55}" srcOrd="2" destOrd="0" presId="urn:microsoft.com/office/officeart/2005/8/layout/hProcess9"/>
    <dgm:cxn modelId="{15CC58C1-839F-4291-BBA9-5D84588350FA}" type="presParOf" srcId="{4EC06F89-A9F6-421F-B961-E46A8FECC720}" destId="{42977DD6-6BB9-49AE-B4F0-D6DADBB112EA}" srcOrd="3" destOrd="0" presId="urn:microsoft.com/office/officeart/2005/8/layout/hProcess9"/>
    <dgm:cxn modelId="{B7BB85E5-F500-4943-873D-A6A5D8E332C8}" type="presParOf" srcId="{4EC06F89-A9F6-421F-B961-E46A8FECC720}" destId="{96D66C53-1433-4AC6-A614-E88DAAFD2C6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80856E-B58C-4B0C-8A3C-A61B4A8AE8C6}">
      <dsp:nvSpPr>
        <dsp:cNvPr id="0" name=""/>
        <dsp:cNvSpPr/>
      </dsp:nvSpPr>
      <dsp:spPr>
        <a:xfrm>
          <a:off x="0" y="0"/>
          <a:ext cx="1903606" cy="470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스마트 농업</a:t>
          </a:r>
        </a:p>
      </dsp:txBody>
      <dsp:txXfrm>
        <a:off x="13770" y="13770"/>
        <a:ext cx="1356568" cy="442593"/>
      </dsp:txXfrm>
    </dsp:sp>
    <dsp:sp modelId="{C33F5FA6-0CD3-4A02-99C3-B188864DDFEF}">
      <dsp:nvSpPr>
        <dsp:cNvPr id="0" name=""/>
        <dsp:cNvSpPr/>
      </dsp:nvSpPr>
      <dsp:spPr>
        <a:xfrm>
          <a:off x="159427" y="555612"/>
          <a:ext cx="1903606" cy="470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생산</a:t>
          </a:r>
        </a:p>
      </dsp:txBody>
      <dsp:txXfrm>
        <a:off x="173197" y="569382"/>
        <a:ext cx="1411052" cy="442593"/>
      </dsp:txXfrm>
    </dsp:sp>
    <dsp:sp modelId="{30D1CCC6-AE1B-4183-B3A5-171326DDA22A}">
      <dsp:nvSpPr>
        <dsp:cNvPr id="0" name=""/>
        <dsp:cNvSpPr/>
      </dsp:nvSpPr>
      <dsp:spPr>
        <a:xfrm>
          <a:off x="316474" y="1111225"/>
          <a:ext cx="1903606" cy="470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유통</a:t>
          </a:r>
        </a:p>
      </dsp:txBody>
      <dsp:txXfrm>
        <a:off x="330244" y="1124995"/>
        <a:ext cx="1413431" cy="442593"/>
      </dsp:txXfrm>
    </dsp:sp>
    <dsp:sp modelId="{396F8EF3-E419-4D4C-9873-C96F1C032405}">
      <dsp:nvSpPr>
        <dsp:cNvPr id="0" name=""/>
        <dsp:cNvSpPr/>
      </dsp:nvSpPr>
      <dsp:spPr>
        <a:xfrm>
          <a:off x="475901" y="1666838"/>
          <a:ext cx="1903606" cy="4701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소비</a:t>
          </a:r>
        </a:p>
      </dsp:txBody>
      <dsp:txXfrm>
        <a:off x="489671" y="1680608"/>
        <a:ext cx="1411052" cy="442593"/>
      </dsp:txXfrm>
    </dsp:sp>
    <dsp:sp modelId="{2BE16D79-0C46-4251-919B-60F5E9484D82}">
      <dsp:nvSpPr>
        <dsp:cNvPr id="0" name=""/>
        <dsp:cNvSpPr/>
      </dsp:nvSpPr>
      <dsp:spPr>
        <a:xfrm>
          <a:off x="1598019" y="360079"/>
          <a:ext cx="305586" cy="30558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300" kern="1200"/>
        </a:p>
      </dsp:txBody>
      <dsp:txXfrm>
        <a:off x="1666776" y="360079"/>
        <a:ext cx="168072" cy="229953"/>
      </dsp:txXfrm>
    </dsp:sp>
    <dsp:sp modelId="{B00ECE3A-2646-46DF-A318-05AA2F61F027}">
      <dsp:nvSpPr>
        <dsp:cNvPr id="0" name=""/>
        <dsp:cNvSpPr/>
      </dsp:nvSpPr>
      <dsp:spPr>
        <a:xfrm>
          <a:off x="1757446" y="915692"/>
          <a:ext cx="305586" cy="30558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5430963"/>
            <a:satOff val="-25622"/>
            <a:lumOff val="-925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5430963"/>
              <a:satOff val="-25622"/>
              <a:lumOff val="-92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300" kern="1200">
            <a:latin typeface="돋움" pitchFamily="50" charset="-127"/>
            <a:ea typeface="돋움" pitchFamily="50" charset="-127"/>
          </a:endParaRPr>
        </a:p>
      </dsp:txBody>
      <dsp:txXfrm>
        <a:off x="1826203" y="915692"/>
        <a:ext cx="168072" cy="229953"/>
      </dsp:txXfrm>
    </dsp:sp>
    <dsp:sp modelId="{5FD8FD46-79BE-4F95-B260-45C04A4A1615}">
      <dsp:nvSpPr>
        <dsp:cNvPr id="0" name=""/>
        <dsp:cNvSpPr/>
      </dsp:nvSpPr>
      <dsp:spPr>
        <a:xfrm>
          <a:off x="1914493" y="1471305"/>
          <a:ext cx="305586" cy="30558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10861925"/>
            <a:satOff val="-51245"/>
            <a:lumOff val="-1851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10861925"/>
              <a:satOff val="-51245"/>
              <a:lumOff val="-185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300" kern="1200"/>
        </a:p>
      </dsp:txBody>
      <dsp:txXfrm>
        <a:off x="1983250" y="1471305"/>
        <a:ext cx="168072" cy="2299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A4DAB1-48C2-43F1-BFB5-67BB339B15C9}">
      <dsp:nvSpPr>
        <dsp:cNvPr id="0" name=""/>
        <dsp:cNvSpPr/>
      </dsp:nvSpPr>
      <dsp:spPr>
        <a:xfrm>
          <a:off x="298871" y="0"/>
          <a:ext cx="3387209" cy="1504408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AC2B86-B3CB-4475-B106-EB43CB732BC5}">
      <dsp:nvSpPr>
        <dsp:cNvPr id="0" name=""/>
        <dsp:cNvSpPr/>
      </dsp:nvSpPr>
      <dsp:spPr>
        <a:xfrm>
          <a:off x="0" y="451322"/>
          <a:ext cx="1195485" cy="60176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지능화</a:t>
          </a:r>
        </a:p>
      </dsp:txBody>
      <dsp:txXfrm>
        <a:off x="29376" y="480698"/>
        <a:ext cx="1136733" cy="543011"/>
      </dsp:txXfrm>
    </dsp:sp>
    <dsp:sp modelId="{6F94F3F2-F452-45A2-9B02-EFA341228A55}">
      <dsp:nvSpPr>
        <dsp:cNvPr id="0" name=""/>
        <dsp:cNvSpPr/>
      </dsp:nvSpPr>
      <dsp:spPr>
        <a:xfrm>
          <a:off x="1394733" y="451322"/>
          <a:ext cx="1195485" cy="60176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자동화</a:t>
          </a:r>
        </a:p>
      </dsp:txBody>
      <dsp:txXfrm>
        <a:off x="1424109" y="480698"/>
        <a:ext cx="1136733" cy="543011"/>
      </dsp:txXfrm>
    </dsp:sp>
    <dsp:sp modelId="{96D66C53-1433-4AC6-A614-E88DAAFD2C68}">
      <dsp:nvSpPr>
        <dsp:cNvPr id="0" name=""/>
        <dsp:cNvSpPr/>
      </dsp:nvSpPr>
      <dsp:spPr>
        <a:xfrm>
          <a:off x="2789466" y="451322"/>
          <a:ext cx="1195485" cy="601763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연결화</a:t>
          </a:r>
        </a:p>
      </dsp:txBody>
      <dsp:txXfrm>
        <a:off x="2818842" y="480698"/>
        <a:ext cx="1136733" cy="5430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354CB-FB2C-4B83-BABE-493D3419086B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AB2A-DBE5-477C-9DFE-AD1F29721E43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AE27-8EEE-48BB-B2E1-58721D0D1656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C3649C9-5F04-7C46-0DC7-E9CC9F6D8EE6}"/>
              </a:ext>
            </a:extLst>
          </p:cNvPr>
          <p:cNvSpPr txBox="1">
            <a:spLocks/>
          </p:cNvSpPr>
          <p:nvPr userDrawn="1"/>
        </p:nvSpPr>
        <p:spPr>
          <a:xfrm>
            <a:off x="681035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B391C14E-ADBB-4C2F-9626-3E6F69969DC2}" type="slidenum">
              <a:rPr lang="ko-KR" altLang="en-US" smtClean="0"/>
              <a:pPr algn="l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51ED9-E66E-414C-BFC4-AF800664EFDC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D334-E4CC-485F-8DD8-6D0483F25CB0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3C17C-C1E2-4F36-8160-4C1F7B9E5160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40AF-A5FC-4AFA-BF6B-47B68C24B7FF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ysClr val="windowText" lastClr="000000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DC70C234-CDB7-4082-B969-851DA7CDB3C4}"/>
              </a:ext>
            </a:extLst>
          </p:cNvPr>
          <p:cNvSpPr/>
          <p:nvPr userDrawn="1"/>
        </p:nvSpPr>
        <p:spPr>
          <a:xfrm flipH="1">
            <a:off x="0" y="914400"/>
            <a:ext cx="9906000" cy="1950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배지 6">
            <a:extLst>
              <a:ext uri="{FF2B5EF4-FFF2-40B4-BE49-F238E27FC236}">
                <a16:creationId xmlns:a16="http://schemas.microsoft.com/office/drawing/2014/main" id="{66EB8027-24DA-4757-AAB2-D55230EE517E}"/>
              </a:ext>
            </a:extLst>
          </p:cNvPr>
          <p:cNvSpPr/>
          <p:nvPr userDrawn="1"/>
        </p:nvSpPr>
        <p:spPr>
          <a:xfrm>
            <a:off x="681038" y="0"/>
            <a:ext cx="8543925" cy="1106424"/>
          </a:xfrm>
          <a:prstGeom prst="plaqu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F4A7985-5B99-4141-90AD-AF3314169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8255"/>
            <a:ext cx="9906002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궁서" panose="02030600000101010101" pitchFamily="18" charset="-127"/>
                <a:ea typeface="궁서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DF31E19-D3C6-42C0-A3FE-A8D02EF1AA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0" y="6297249"/>
            <a:ext cx="1516272" cy="56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87DC-4EF7-4B1F-B16C-994E55C7ED08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DE28-B0A2-4971-BE3F-C00128191B2B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6CCD-666A-4E3B-8350-BF68FBEC4327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C593A-FF4D-41A6-B75D-2E1AAB298BE7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760536" cy="6858000"/>
          </a:xfrm>
          <a:prstGeom prst="snip1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923110" y="1813810"/>
            <a:ext cx="8412480" cy="2174715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Smart Farming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E4A19C2-6997-89DD-D59A-3F82B063CB9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880" y="5922852"/>
            <a:ext cx="1860096" cy="6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D20FCB11-B5C9-B107-7E39-70E1D275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F21B0FA3-B3A2-86C1-9E00-E40116A514BD}"/>
              </a:ext>
            </a:extLst>
          </p:cNvPr>
          <p:cNvSpPr/>
          <p:nvPr/>
        </p:nvSpPr>
        <p:spPr>
          <a:xfrm>
            <a:off x="1235087" y="2475204"/>
            <a:ext cx="5206354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31F8A5-4F38-DE24-6275-89A02A513339}"/>
              </a:ext>
            </a:extLst>
          </p:cNvPr>
          <p:cNvSpPr txBox="1"/>
          <p:nvPr/>
        </p:nvSpPr>
        <p:spPr>
          <a:xfrm>
            <a:off x="1697397" y="2013539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스마트 팜 소개</a:t>
            </a:r>
          </a:p>
        </p:txBody>
      </p:sp>
      <p:sp>
        <p:nvSpPr>
          <p:cNvPr id="2" name="순서도: 지연 1">
            <a:extLst>
              <a:ext uri="{FF2B5EF4-FFF2-40B4-BE49-F238E27FC236}">
                <a16:creationId xmlns:a16="http://schemas.microsoft.com/office/drawing/2014/main" id="{298A4C41-372D-FE44-0173-CCBA13261AC9}"/>
              </a:ext>
            </a:extLst>
          </p:cNvPr>
          <p:cNvSpPr/>
          <p:nvPr/>
        </p:nvSpPr>
        <p:spPr>
          <a:xfrm>
            <a:off x="716926" y="1926125"/>
            <a:ext cx="1036320" cy="811977"/>
          </a:xfrm>
          <a:prstGeom prst="flowChartDelay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4415156-904A-5F02-8DEF-37AC1B1F92B1}"/>
              </a:ext>
            </a:extLst>
          </p:cNvPr>
          <p:cNvSpPr/>
          <p:nvPr/>
        </p:nvSpPr>
        <p:spPr>
          <a:xfrm>
            <a:off x="1235087" y="3489962"/>
            <a:ext cx="5206354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4C2EBD-F649-1494-84CF-E48B81DF2969}"/>
              </a:ext>
            </a:extLst>
          </p:cNvPr>
          <p:cNvSpPr txBox="1"/>
          <p:nvPr/>
        </p:nvSpPr>
        <p:spPr>
          <a:xfrm>
            <a:off x="1697397" y="3028297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세대별 스마트 팜 모델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순서도: 지연 19">
            <a:extLst>
              <a:ext uri="{FF2B5EF4-FFF2-40B4-BE49-F238E27FC236}">
                <a16:creationId xmlns:a16="http://schemas.microsoft.com/office/drawing/2014/main" id="{9D6220A8-DCB8-24BC-891D-BA5336F43BD5}"/>
              </a:ext>
            </a:extLst>
          </p:cNvPr>
          <p:cNvSpPr/>
          <p:nvPr/>
        </p:nvSpPr>
        <p:spPr>
          <a:xfrm>
            <a:off x="716926" y="2940883"/>
            <a:ext cx="1036320" cy="811977"/>
          </a:xfrm>
          <a:prstGeom prst="flowChartDelay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F6578475-9FB6-0304-3061-97023A0F8D7C}"/>
              </a:ext>
            </a:extLst>
          </p:cNvPr>
          <p:cNvSpPr/>
          <p:nvPr/>
        </p:nvSpPr>
        <p:spPr>
          <a:xfrm>
            <a:off x="1235087" y="4512572"/>
            <a:ext cx="5206354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1951BA-1270-B0BF-F761-65E1A1D6743A}"/>
              </a:ext>
            </a:extLst>
          </p:cNvPr>
          <p:cNvSpPr txBox="1"/>
          <p:nvPr/>
        </p:nvSpPr>
        <p:spPr>
          <a:xfrm>
            <a:off x="1697397" y="4050907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스마트 팜 추진 현황</a:t>
            </a:r>
          </a:p>
        </p:txBody>
      </p:sp>
      <p:sp>
        <p:nvSpPr>
          <p:cNvPr id="24" name="순서도: 지연 23">
            <a:extLst>
              <a:ext uri="{FF2B5EF4-FFF2-40B4-BE49-F238E27FC236}">
                <a16:creationId xmlns:a16="http://schemas.microsoft.com/office/drawing/2014/main" id="{CB6DC686-0B42-61EB-66D2-69795741860A}"/>
              </a:ext>
            </a:extLst>
          </p:cNvPr>
          <p:cNvSpPr/>
          <p:nvPr/>
        </p:nvSpPr>
        <p:spPr>
          <a:xfrm>
            <a:off x="716926" y="3963493"/>
            <a:ext cx="1036320" cy="811977"/>
          </a:xfrm>
          <a:prstGeom prst="flowChartDelay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569BA42-DA8D-58E8-A156-AABDF411D38B}"/>
              </a:ext>
            </a:extLst>
          </p:cNvPr>
          <p:cNvSpPr/>
          <p:nvPr/>
        </p:nvSpPr>
        <p:spPr>
          <a:xfrm>
            <a:off x="1235087" y="5604861"/>
            <a:ext cx="5206354" cy="2628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BCFE65-F3B5-7472-C174-88D0C9B5E1F9}"/>
              </a:ext>
            </a:extLst>
          </p:cNvPr>
          <p:cNvSpPr txBox="1"/>
          <p:nvPr/>
        </p:nvSpPr>
        <p:spPr>
          <a:xfrm>
            <a:off x="1697397" y="5143196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스마트 팜의 적용</a:t>
            </a:r>
          </a:p>
        </p:txBody>
      </p:sp>
      <p:sp>
        <p:nvSpPr>
          <p:cNvPr id="28" name="순서도: 지연 27">
            <a:extLst>
              <a:ext uri="{FF2B5EF4-FFF2-40B4-BE49-F238E27FC236}">
                <a16:creationId xmlns:a16="http://schemas.microsoft.com/office/drawing/2014/main" id="{A9BA16CC-E940-053B-E01E-0F5F9D240767}"/>
              </a:ext>
            </a:extLst>
          </p:cNvPr>
          <p:cNvSpPr/>
          <p:nvPr/>
        </p:nvSpPr>
        <p:spPr>
          <a:xfrm>
            <a:off x="716926" y="5055782"/>
            <a:ext cx="1036320" cy="811977"/>
          </a:xfrm>
          <a:prstGeom prst="flowChartDelay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1" name="그림 30">
            <a:extLst>
              <a:ext uri="{FF2B5EF4-FFF2-40B4-BE49-F238E27FC236}">
                <a16:creationId xmlns:a16="http://schemas.microsoft.com/office/drawing/2014/main" id="{FD5DB237-1436-4B04-9B6B-E8EADC7172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0" b="68299"/>
          <a:stretch/>
        </p:blipFill>
        <p:spPr>
          <a:xfrm>
            <a:off x="7508358" y="2074040"/>
            <a:ext cx="1831345" cy="1733685"/>
          </a:xfrm>
          <a:prstGeom prst="rect">
            <a:avLst/>
          </a:prstGeom>
        </p:spPr>
      </p:pic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1827C28-0C53-403B-BBE9-CFC352F4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8260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BA2EA5A4-A9CB-6FE3-C12D-F1BB2FEE4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스마트 팜 소개</a:t>
            </a:r>
          </a:p>
        </p:txBody>
      </p:sp>
      <p:sp>
        <p:nvSpPr>
          <p:cNvPr id="4" name="내용 개체 틀 1">
            <a:extLst>
              <a:ext uri="{FF2B5EF4-FFF2-40B4-BE49-F238E27FC236}">
                <a16:creationId xmlns:a16="http://schemas.microsoft.com/office/drawing/2014/main" id="{1A3E74D1-F71F-A01F-F39F-BEF3D398922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5536" y="1514475"/>
            <a:ext cx="8766175" cy="2325696"/>
          </a:xfrm>
        </p:spPr>
        <p:txBody>
          <a:bodyPr>
            <a:noAutofit/>
          </a:bodyPr>
          <a:lstStyle/>
          <a:p>
            <a:pPr marL="365125" indent="-36512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What is Smart Farming?</a:t>
            </a:r>
          </a:p>
          <a:p>
            <a:pPr marL="720725" lvl="1" indent="-3651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Smart Farming represents the application of modern Information and Communication Technologies (ICT) into agriculture, leading to what can be called a Third Green Revolution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1">
            <a:extLst>
              <a:ext uri="{FF2B5EF4-FFF2-40B4-BE49-F238E27FC236}">
                <a16:creationId xmlns:a16="http://schemas.microsoft.com/office/drawing/2014/main" id="{799AAA45-6E6F-F65C-5173-5D001FFFBED4}"/>
              </a:ext>
            </a:extLst>
          </p:cNvPr>
          <p:cNvSpPr txBox="1">
            <a:spLocks/>
          </p:cNvSpPr>
          <p:nvPr/>
        </p:nvSpPr>
        <p:spPr>
          <a:xfrm>
            <a:off x="605536" y="3951143"/>
            <a:ext cx="6750304" cy="2143438"/>
          </a:xfrm>
          <a:prstGeom prst="rect">
            <a:avLst/>
          </a:prstGeom>
        </p:spPr>
        <p:txBody>
          <a:bodyPr wrap="square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indent="-36512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스마트 </a:t>
            </a:r>
            <a:r>
              <a:rPr lang="ko-KR" altLang="en-US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팜이란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20725" lvl="1" indent="-365125" latinLnBrk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정보통신기술을 활용해 원격으로 시간과 공간의 제약 없이 작물의 생육환경을 관측하고 최적의 상태로 관리하는 과학 기반의 농업 방식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E556028D-085C-AD1A-C133-31C769A4522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24547" y="4689519"/>
            <a:ext cx="1700416" cy="1308012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F4E47BE-167E-4E16-A4E2-60617ADEC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0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잘린 위쪽 모서리 10">
            <a:extLst>
              <a:ext uri="{FF2B5EF4-FFF2-40B4-BE49-F238E27FC236}">
                <a16:creationId xmlns:a16="http://schemas.microsoft.com/office/drawing/2014/main" id="{9C4EB507-FD8E-C50A-9ABB-F75EE17F204E}"/>
              </a:ext>
            </a:extLst>
          </p:cNvPr>
          <p:cNvSpPr/>
          <p:nvPr/>
        </p:nvSpPr>
        <p:spPr>
          <a:xfrm>
            <a:off x="1606822" y="1293593"/>
            <a:ext cx="2530800" cy="674977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사각형: 잘린 위쪽 모서리 11">
            <a:extLst>
              <a:ext uri="{FF2B5EF4-FFF2-40B4-BE49-F238E27FC236}">
                <a16:creationId xmlns:a16="http://schemas.microsoft.com/office/drawing/2014/main" id="{FE19EB6A-F5DA-4CD3-6099-06FB0551B9E1}"/>
              </a:ext>
            </a:extLst>
          </p:cNvPr>
          <p:cNvSpPr/>
          <p:nvPr/>
        </p:nvSpPr>
        <p:spPr>
          <a:xfrm>
            <a:off x="4138747" y="1293593"/>
            <a:ext cx="2530800" cy="674977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2C4C5F7-E887-E872-ECFE-0097B1AD3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948088" cy="1085913"/>
          </a:xfrm>
        </p:spPr>
        <p:txBody>
          <a:bodyPr>
            <a:norm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세대별 스마트 팜 모델</a:t>
            </a:r>
          </a:p>
        </p:txBody>
      </p:sp>
      <p:sp>
        <p:nvSpPr>
          <p:cNvPr id="6" name="순서도: 수동 입력 5">
            <a:extLst>
              <a:ext uri="{FF2B5EF4-FFF2-40B4-BE49-F238E27FC236}">
                <a16:creationId xmlns:a16="http://schemas.microsoft.com/office/drawing/2014/main" id="{29C700F0-FF5C-93ED-60D6-0FC9E16E91CB}"/>
              </a:ext>
            </a:extLst>
          </p:cNvPr>
          <p:cNvSpPr/>
          <p:nvPr/>
        </p:nvSpPr>
        <p:spPr>
          <a:xfrm>
            <a:off x="571084" y="1967036"/>
            <a:ext cx="1044000" cy="2793600"/>
          </a:xfrm>
          <a:prstGeom prst="flowChartManualInpu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기본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구성</a:t>
            </a:r>
          </a:p>
        </p:txBody>
      </p:sp>
      <p:sp>
        <p:nvSpPr>
          <p:cNvPr id="7" name="순서도: 수동 입력 6">
            <a:extLst>
              <a:ext uri="{FF2B5EF4-FFF2-40B4-BE49-F238E27FC236}">
                <a16:creationId xmlns:a16="http://schemas.microsoft.com/office/drawing/2014/main" id="{D24ABABB-5543-05CC-50D0-1EED3A3C444A}"/>
              </a:ext>
            </a:extLst>
          </p:cNvPr>
          <p:cNvSpPr/>
          <p:nvPr/>
        </p:nvSpPr>
        <p:spPr>
          <a:xfrm>
            <a:off x="573307" y="4754880"/>
            <a:ext cx="1044000" cy="1391394"/>
          </a:xfrm>
          <a:prstGeom prst="flowChartManualInpu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특징</a:t>
            </a:r>
          </a:p>
        </p:txBody>
      </p:sp>
      <p:sp>
        <p:nvSpPr>
          <p:cNvPr id="8" name="갈매기형 수장 6">
            <a:extLst>
              <a:ext uri="{FF2B5EF4-FFF2-40B4-BE49-F238E27FC236}">
                <a16:creationId xmlns:a16="http://schemas.microsoft.com/office/drawing/2014/main" id="{985549EA-E81A-12B8-7703-DEC06D338895}"/>
              </a:ext>
            </a:extLst>
          </p:cNvPr>
          <p:cNvSpPr/>
          <p:nvPr/>
        </p:nvSpPr>
        <p:spPr>
          <a:xfrm flipH="1">
            <a:off x="1606822" y="1384371"/>
            <a:ext cx="2530800" cy="584200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세대</a:t>
            </a:r>
          </a:p>
        </p:txBody>
      </p:sp>
      <p:sp>
        <p:nvSpPr>
          <p:cNvPr id="10" name="갈매기형 수장 20">
            <a:extLst>
              <a:ext uri="{FF2B5EF4-FFF2-40B4-BE49-F238E27FC236}">
                <a16:creationId xmlns:a16="http://schemas.microsoft.com/office/drawing/2014/main" id="{0BC868CD-2B17-30E6-A6EC-B926BD5585C2}"/>
              </a:ext>
            </a:extLst>
          </p:cNvPr>
          <p:cNvSpPr/>
          <p:nvPr/>
        </p:nvSpPr>
        <p:spPr>
          <a:xfrm flipH="1">
            <a:off x="4138747" y="1384371"/>
            <a:ext cx="2530800" cy="584200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세대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009C3E3-82B9-44BE-BF6A-06259677B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16" name="사각형: 잘린 위쪽 모서리 15">
            <a:extLst>
              <a:ext uri="{FF2B5EF4-FFF2-40B4-BE49-F238E27FC236}">
                <a16:creationId xmlns:a16="http://schemas.microsoft.com/office/drawing/2014/main" id="{9F33DE36-7C05-47B7-BBEC-C72300348E98}"/>
              </a:ext>
            </a:extLst>
          </p:cNvPr>
          <p:cNvSpPr/>
          <p:nvPr/>
        </p:nvSpPr>
        <p:spPr>
          <a:xfrm>
            <a:off x="6669547" y="1293593"/>
            <a:ext cx="2530800" cy="674977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갈매기형 수장 20">
            <a:extLst>
              <a:ext uri="{FF2B5EF4-FFF2-40B4-BE49-F238E27FC236}">
                <a16:creationId xmlns:a16="http://schemas.microsoft.com/office/drawing/2014/main" id="{7AA0BA3A-DC64-46CD-9591-2526BFB094EC}"/>
              </a:ext>
            </a:extLst>
          </p:cNvPr>
          <p:cNvSpPr/>
          <p:nvPr/>
        </p:nvSpPr>
        <p:spPr>
          <a:xfrm flipH="1">
            <a:off x="6669547" y="1384371"/>
            <a:ext cx="2530800" cy="584200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세대</a:t>
            </a:r>
          </a:p>
        </p:txBody>
      </p:sp>
      <p:graphicFrame>
        <p:nvGraphicFramePr>
          <p:cNvPr id="4" name="내용 개체 틀 4">
            <a:extLst>
              <a:ext uri="{FF2B5EF4-FFF2-40B4-BE49-F238E27FC236}">
                <a16:creationId xmlns:a16="http://schemas.microsoft.com/office/drawing/2014/main" id="{8EB2AC0A-C702-17EC-FB23-1024E15080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576226"/>
              </p:ext>
            </p:extLst>
          </p:nvPr>
        </p:nvGraphicFramePr>
        <p:xfrm>
          <a:off x="1612109" y="1960038"/>
          <a:ext cx="7589364" cy="418623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529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9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9788">
                  <a:extLst>
                    <a:ext uri="{9D8B030D-6E8A-4147-A177-3AD203B41FA5}">
                      <a16:colId xmlns:a16="http://schemas.microsoft.com/office/drawing/2014/main" val="2849969988"/>
                    </a:ext>
                  </a:extLst>
                </a:gridCol>
              </a:tblGrid>
              <a:tr h="139541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각종 센서</a:t>
                      </a:r>
                      <a:endParaRPr lang="en-US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데이터 수집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네트워크 연결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 err="1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지상부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dirty="0" err="1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복합환경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제어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 err="1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복합에너지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관리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541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네트워크로부터 </a:t>
                      </a:r>
                      <a:endParaRPr lang="en-US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 err="1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제어명령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수신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클라우드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서비스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스마트 </a:t>
                      </a:r>
                      <a:r>
                        <a:rPr lang="ko-KR" altLang="en-US" dirty="0" err="1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농작업</a:t>
                      </a:r>
                      <a:endParaRPr lang="en-US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로봇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지능형 농기계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9541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농민이 영상을 통해 </a:t>
                      </a:r>
                      <a:endParaRPr lang="en-US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직접 원격제어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작물의 </a:t>
                      </a:r>
                      <a:r>
                        <a:rPr lang="ko-KR" altLang="en-US" dirty="0" err="1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지상부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/</a:t>
                      </a:r>
                      <a:r>
                        <a:rPr lang="ko-KR" altLang="en-US" dirty="0" err="1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지하부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생육환경을 자동제어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스마트 온실 시스템의</a:t>
                      </a:r>
                      <a:endParaRPr lang="en-US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최적의 에너지관리와 로봇 </a:t>
                      </a:r>
                      <a:r>
                        <a:rPr lang="ko-KR" altLang="en-US" dirty="0" err="1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농작업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0094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8A4346B8-D62C-3B48-6771-93406FCE2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스마트 팜 추진 현황</a:t>
            </a:r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16B6AAFF-893F-4827-D552-222E373FE11E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5475116"/>
              </p:ext>
            </p:extLst>
          </p:nvPr>
        </p:nvGraphicFramePr>
        <p:xfrm>
          <a:off x="681037" y="1574157"/>
          <a:ext cx="8543925" cy="439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육각형 6">
            <a:extLst>
              <a:ext uri="{FF2B5EF4-FFF2-40B4-BE49-F238E27FC236}">
                <a16:creationId xmlns:a16="http://schemas.microsoft.com/office/drawing/2014/main" id="{F64978D7-9DBF-833C-DBFD-F7D6B3E6F322}"/>
              </a:ext>
            </a:extLst>
          </p:cNvPr>
          <p:cNvSpPr/>
          <p:nvPr/>
        </p:nvSpPr>
        <p:spPr>
          <a:xfrm>
            <a:off x="2147455" y="2330763"/>
            <a:ext cx="2147215" cy="478971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단위 </a:t>
            </a:r>
            <a:r>
              <a:rPr lang="en-US" altLang="ko-KR" dirty="0">
                <a:latin typeface="돋움" panose="020B0600000101010101" pitchFamily="50" charset="-127"/>
                <a:ea typeface="돋움" panose="020B0600000101010101" pitchFamily="50" charset="-127"/>
              </a:rPr>
              <a:t>: ha, </a:t>
            </a:r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호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154ECA2-5BA1-48A1-90A4-B17ED7AB1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877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양쪽 대괄호 17">
            <a:extLst>
              <a:ext uri="{FF2B5EF4-FFF2-40B4-BE49-F238E27FC236}">
                <a16:creationId xmlns:a16="http://schemas.microsoft.com/office/drawing/2014/main" id="{A4BEAEA5-3390-3996-18A3-74A5C5571A0E}"/>
              </a:ext>
            </a:extLst>
          </p:cNvPr>
          <p:cNvSpPr/>
          <p:nvPr/>
        </p:nvSpPr>
        <p:spPr>
          <a:xfrm rot="5400000">
            <a:off x="5034831" y="1311017"/>
            <a:ext cx="4680000" cy="4680000"/>
          </a:xfrm>
          <a:prstGeom prst="snip2DiagRect">
            <a:avLst>
              <a:gd name="adj1" fmla="val 0"/>
              <a:gd name="adj2" fmla="val 8926"/>
            </a:avLst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5" name="대각선 방향의 모서리가 둥근 사각형 11">
            <a:extLst>
              <a:ext uri="{FF2B5EF4-FFF2-40B4-BE49-F238E27FC236}">
                <a16:creationId xmlns:a16="http://schemas.microsoft.com/office/drawing/2014/main" id="{0E5AF507-0FFD-1B02-664F-E345FD6532EA}"/>
              </a:ext>
            </a:extLst>
          </p:cNvPr>
          <p:cNvSpPr/>
          <p:nvPr/>
        </p:nvSpPr>
        <p:spPr>
          <a:xfrm>
            <a:off x="5136108" y="3921005"/>
            <a:ext cx="4477446" cy="1906567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F1ED1C67-833F-D2E8-EB46-4867F3CEF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스마트 팜의 적용</a:t>
            </a:r>
          </a:p>
        </p:txBody>
      </p:sp>
      <p:sp>
        <p:nvSpPr>
          <p:cNvPr id="5" name="배지 4">
            <a:extLst>
              <a:ext uri="{FF2B5EF4-FFF2-40B4-BE49-F238E27FC236}">
                <a16:creationId xmlns:a16="http://schemas.microsoft.com/office/drawing/2014/main" id="{8D6C51B3-B663-C6FD-BFC7-E6A5D72ADBEC}"/>
              </a:ext>
            </a:extLst>
          </p:cNvPr>
          <p:cNvSpPr/>
          <p:nvPr/>
        </p:nvSpPr>
        <p:spPr>
          <a:xfrm>
            <a:off x="195003" y="1311017"/>
            <a:ext cx="4680000" cy="4680000"/>
          </a:xfrm>
          <a:prstGeom prst="snip2DiagRect">
            <a:avLst>
              <a:gd name="adj1" fmla="val 0"/>
              <a:gd name="adj2" fmla="val 9281"/>
            </a:avLst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6" name="다이어그램 5">
            <a:extLst>
              <a:ext uri="{FF2B5EF4-FFF2-40B4-BE49-F238E27FC236}">
                <a16:creationId xmlns:a16="http://schemas.microsoft.com/office/drawing/2014/main" id="{2A086FEF-0AA1-9D81-16E6-C9483B28F1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5051378"/>
              </p:ext>
            </p:extLst>
          </p:nvPr>
        </p:nvGraphicFramePr>
        <p:xfrm>
          <a:off x="2306849" y="3366343"/>
          <a:ext cx="2379508" cy="2136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7" name="순서도: 화면 표시 26">
            <a:extLst>
              <a:ext uri="{FF2B5EF4-FFF2-40B4-BE49-F238E27FC236}">
                <a16:creationId xmlns:a16="http://schemas.microsoft.com/office/drawing/2014/main" id="{281A6002-9713-9648-BB01-B588E07D92BB}"/>
              </a:ext>
            </a:extLst>
          </p:cNvPr>
          <p:cNvSpPr/>
          <p:nvPr/>
        </p:nvSpPr>
        <p:spPr>
          <a:xfrm flipH="1">
            <a:off x="5852008" y="2989450"/>
            <a:ext cx="3045646" cy="406475"/>
          </a:xfrm>
          <a:prstGeom prst="snip2DiagRect">
            <a:avLst/>
          </a:prstGeom>
          <a:solidFill>
            <a:schemeClr val="tx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축산</a:t>
            </a:r>
            <a:r>
              <a:rPr lang="en-US" altLang="ko-KR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(</a:t>
            </a:r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</a:t>
            </a:r>
            <a:r>
              <a:rPr lang="en-US" altLang="ko-KR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중</a:t>
            </a:r>
            <a:r>
              <a:rPr lang="en-US" altLang="ko-KR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소 가축</a:t>
            </a:r>
            <a:r>
              <a:rPr lang="en-US" altLang="ko-KR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  <a:endParaRPr lang="ko-KR" altLang="en-US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3" name="아래쪽 화살표 설명선 12">
            <a:extLst>
              <a:ext uri="{FF2B5EF4-FFF2-40B4-BE49-F238E27FC236}">
                <a16:creationId xmlns:a16="http://schemas.microsoft.com/office/drawing/2014/main" id="{259A0D4A-44B6-F0DE-9F62-59AB2B56AC70}"/>
              </a:ext>
            </a:extLst>
          </p:cNvPr>
          <p:cNvSpPr/>
          <p:nvPr/>
        </p:nvSpPr>
        <p:spPr>
          <a:xfrm>
            <a:off x="521217" y="4872181"/>
            <a:ext cx="1515772" cy="799748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64977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농촌</a:t>
            </a:r>
          </a:p>
        </p:txBody>
      </p:sp>
      <p:graphicFrame>
        <p:nvGraphicFramePr>
          <p:cNvPr id="34" name="다이어그램 33">
            <a:extLst>
              <a:ext uri="{FF2B5EF4-FFF2-40B4-BE49-F238E27FC236}">
                <a16:creationId xmlns:a16="http://schemas.microsoft.com/office/drawing/2014/main" id="{26D05F94-770B-5EB6-9AD7-09BACA4B66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5240291"/>
              </p:ext>
            </p:extLst>
          </p:nvPr>
        </p:nvGraphicFramePr>
        <p:xfrm>
          <a:off x="542527" y="1444720"/>
          <a:ext cx="3984952" cy="1504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8" name="화살표: 오각형 37">
            <a:extLst>
              <a:ext uri="{FF2B5EF4-FFF2-40B4-BE49-F238E27FC236}">
                <a16:creationId xmlns:a16="http://schemas.microsoft.com/office/drawing/2014/main" id="{FADE88E8-9B27-41AF-2AC2-792C64AF029E}"/>
              </a:ext>
            </a:extLst>
          </p:cNvPr>
          <p:cNvSpPr/>
          <p:nvPr/>
        </p:nvSpPr>
        <p:spPr>
          <a:xfrm flipH="1">
            <a:off x="309555" y="4138184"/>
            <a:ext cx="879040" cy="587441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원예</a:t>
            </a:r>
          </a:p>
        </p:txBody>
      </p:sp>
      <p:sp>
        <p:nvSpPr>
          <p:cNvPr id="48" name="평행 사변형 47">
            <a:extLst>
              <a:ext uri="{FF2B5EF4-FFF2-40B4-BE49-F238E27FC236}">
                <a16:creationId xmlns:a16="http://schemas.microsoft.com/office/drawing/2014/main" id="{42E7F256-379F-C1F6-7CA1-7328E142F23E}"/>
              </a:ext>
            </a:extLst>
          </p:cNvPr>
          <p:cNvSpPr/>
          <p:nvPr/>
        </p:nvSpPr>
        <p:spPr>
          <a:xfrm flipH="1">
            <a:off x="5231016" y="2405467"/>
            <a:ext cx="2330596" cy="432048"/>
          </a:xfrm>
          <a:prstGeom prst="parallelogram">
            <a:avLst>
              <a:gd name="adj" fmla="val 162268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논</a:t>
            </a:r>
          </a:p>
        </p:txBody>
      </p:sp>
      <p:sp>
        <p:nvSpPr>
          <p:cNvPr id="55" name="평행 사변형 54">
            <a:extLst>
              <a:ext uri="{FF2B5EF4-FFF2-40B4-BE49-F238E27FC236}">
                <a16:creationId xmlns:a16="http://schemas.microsoft.com/office/drawing/2014/main" id="{7DA16548-2A53-6BC1-218E-5CA3F11EC624}"/>
              </a:ext>
            </a:extLst>
          </p:cNvPr>
          <p:cNvSpPr/>
          <p:nvPr/>
        </p:nvSpPr>
        <p:spPr>
          <a:xfrm>
            <a:off x="7251512" y="2405467"/>
            <a:ext cx="2242885" cy="432048"/>
          </a:xfrm>
          <a:prstGeom prst="parallelogram">
            <a:avLst>
              <a:gd name="adj" fmla="val 162268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밭</a:t>
            </a:r>
          </a:p>
        </p:txBody>
      </p:sp>
      <p:sp>
        <p:nvSpPr>
          <p:cNvPr id="58" name="리본: 아래로 기울어짐 57">
            <a:extLst>
              <a:ext uri="{FF2B5EF4-FFF2-40B4-BE49-F238E27FC236}">
                <a16:creationId xmlns:a16="http://schemas.microsoft.com/office/drawing/2014/main" id="{67DE97A2-4B6B-7956-447C-EDB8F94E7351}"/>
              </a:ext>
            </a:extLst>
          </p:cNvPr>
          <p:cNvSpPr/>
          <p:nvPr/>
        </p:nvSpPr>
        <p:spPr>
          <a:xfrm>
            <a:off x="5852009" y="1425675"/>
            <a:ext cx="3045645" cy="515645"/>
          </a:xfrm>
          <a:prstGeom prst="ribbon">
            <a:avLst>
              <a:gd name="adj1" fmla="val 16667"/>
              <a:gd name="adj2" fmla="val 75000"/>
            </a:avLst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적용 작물</a:t>
            </a:r>
          </a:p>
        </p:txBody>
      </p:sp>
      <p:sp>
        <p:nvSpPr>
          <p:cNvPr id="60" name="대각선 방향의 모서리가 둥근 사각형 10">
            <a:extLst>
              <a:ext uri="{FF2B5EF4-FFF2-40B4-BE49-F238E27FC236}">
                <a16:creationId xmlns:a16="http://schemas.microsoft.com/office/drawing/2014/main" id="{8C6DEEBE-F1D9-5DD2-4F31-87E69D8AF884}"/>
              </a:ext>
            </a:extLst>
          </p:cNvPr>
          <p:cNvSpPr/>
          <p:nvPr/>
        </p:nvSpPr>
        <p:spPr>
          <a:xfrm flipH="1">
            <a:off x="5596163" y="5079463"/>
            <a:ext cx="1687055" cy="58683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맞춤형 소비</a:t>
            </a:r>
          </a:p>
        </p:txBody>
      </p:sp>
      <p:sp>
        <p:nvSpPr>
          <p:cNvPr id="61" name="대각선 방향의 모서리가 둥근 사각형 11">
            <a:extLst>
              <a:ext uri="{FF2B5EF4-FFF2-40B4-BE49-F238E27FC236}">
                <a16:creationId xmlns:a16="http://schemas.microsoft.com/office/drawing/2014/main" id="{497FCDEF-49EE-A1DF-992F-8C9CF2F5B061}"/>
              </a:ext>
            </a:extLst>
          </p:cNvPr>
          <p:cNvSpPr/>
          <p:nvPr/>
        </p:nvSpPr>
        <p:spPr>
          <a:xfrm>
            <a:off x="7535777" y="5069977"/>
            <a:ext cx="1687055" cy="58683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농촌 삶의 질</a:t>
            </a:r>
          </a:p>
        </p:txBody>
      </p:sp>
      <p:sp>
        <p:nvSpPr>
          <p:cNvPr id="72" name="대각선 방향의 모서리가 둥근 사각형 10">
            <a:extLst>
              <a:ext uri="{FF2B5EF4-FFF2-40B4-BE49-F238E27FC236}">
                <a16:creationId xmlns:a16="http://schemas.microsoft.com/office/drawing/2014/main" id="{05DE0AA7-E355-BE9A-2436-0EF35AFD20B4}"/>
              </a:ext>
            </a:extLst>
          </p:cNvPr>
          <p:cNvSpPr/>
          <p:nvPr/>
        </p:nvSpPr>
        <p:spPr>
          <a:xfrm flipV="1">
            <a:off x="5556547" y="4355436"/>
            <a:ext cx="1687055" cy="586830"/>
          </a:xfrm>
          <a:prstGeom prst="foldedCorner">
            <a:avLst>
              <a:gd name="adj" fmla="val 27912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89" name="연결선: 구부러짐 88">
            <a:extLst>
              <a:ext uri="{FF2B5EF4-FFF2-40B4-BE49-F238E27FC236}">
                <a16:creationId xmlns:a16="http://schemas.microsoft.com/office/drawing/2014/main" id="{40F56DC6-8631-1E9D-8A95-0F33E98345FC}"/>
              </a:ext>
            </a:extLst>
          </p:cNvPr>
          <p:cNvCxnSpPr>
            <a:cxnSpLocks/>
            <a:stCxn id="48" idx="0"/>
            <a:endCxn id="55" idx="0"/>
          </p:cNvCxnSpPr>
          <p:nvPr/>
        </p:nvCxnSpPr>
        <p:spPr>
          <a:xfrm rot="5400000" flipH="1" flipV="1">
            <a:off x="7384634" y="1417147"/>
            <a:ext cx="12700" cy="1976641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원통 47">
            <a:extLst>
              <a:ext uri="{FF2B5EF4-FFF2-40B4-BE49-F238E27FC236}">
                <a16:creationId xmlns:a16="http://schemas.microsoft.com/office/drawing/2014/main" id="{5AB51B12-DCCC-1886-0AC1-C017EB10E843}"/>
              </a:ext>
            </a:extLst>
          </p:cNvPr>
          <p:cNvSpPr/>
          <p:nvPr/>
        </p:nvSpPr>
        <p:spPr>
          <a:xfrm rot="20765610">
            <a:off x="7628550" y="4326259"/>
            <a:ext cx="1483661" cy="540000"/>
          </a:xfrm>
          <a:prstGeom prst="can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농업 생산</a:t>
            </a:r>
          </a:p>
        </p:txBody>
      </p:sp>
      <p:sp>
        <p:nvSpPr>
          <p:cNvPr id="93" name="화살표: 갈매기형 수장 92">
            <a:extLst>
              <a:ext uri="{FF2B5EF4-FFF2-40B4-BE49-F238E27FC236}">
                <a16:creationId xmlns:a16="http://schemas.microsoft.com/office/drawing/2014/main" id="{BB5291E8-4111-A274-8113-BCC623F7BB56}"/>
              </a:ext>
            </a:extLst>
          </p:cNvPr>
          <p:cNvSpPr/>
          <p:nvPr/>
        </p:nvSpPr>
        <p:spPr>
          <a:xfrm flipH="1">
            <a:off x="6262887" y="3688210"/>
            <a:ext cx="2223889" cy="540000"/>
          </a:xfrm>
          <a:prstGeom prst="chevron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적용범위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B6C91A9-8F07-4193-8686-40638417B135}"/>
              </a:ext>
            </a:extLst>
          </p:cNvPr>
          <p:cNvSpPr txBox="1"/>
          <p:nvPr/>
        </p:nvSpPr>
        <p:spPr>
          <a:xfrm>
            <a:off x="5614583" y="4464185"/>
            <a:ext cx="1570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농산물 유통</a:t>
            </a:r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B1ED342-6B3C-4A78-BED2-0AFEBA85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30" name="화살표: 오각형 29">
            <a:extLst>
              <a:ext uri="{FF2B5EF4-FFF2-40B4-BE49-F238E27FC236}">
                <a16:creationId xmlns:a16="http://schemas.microsoft.com/office/drawing/2014/main" id="{826933C0-4D8F-414E-AADC-B9DD65F6B215}"/>
              </a:ext>
            </a:extLst>
          </p:cNvPr>
          <p:cNvSpPr/>
          <p:nvPr/>
        </p:nvSpPr>
        <p:spPr>
          <a:xfrm>
            <a:off x="1270533" y="4138184"/>
            <a:ext cx="879040" cy="587441"/>
          </a:xfrm>
          <a:prstGeom prst="homePlate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과수</a:t>
            </a:r>
          </a:p>
        </p:txBody>
      </p:sp>
      <p:sp>
        <p:nvSpPr>
          <p:cNvPr id="32" name="아래쪽 화살표 설명선 12">
            <a:extLst>
              <a:ext uri="{FF2B5EF4-FFF2-40B4-BE49-F238E27FC236}">
                <a16:creationId xmlns:a16="http://schemas.microsoft.com/office/drawing/2014/main" id="{DD24FCB1-0897-4E10-89E1-441DF89CE591}"/>
              </a:ext>
            </a:extLst>
          </p:cNvPr>
          <p:cNvSpPr/>
          <p:nvPr/>
        </p:nvSpPr>
        <p:spPr>
          <a:xfrm>
            <a:off x="521217" y="3392820"/>
            <a:ext cx="1515772" cy="585327"/>
          </a:xfrm>
          <a:prstGeom prst="snip1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축산</a:t>
            </a:r>
          </a:p>
        </p:txBody>
      </p:sp>
    </p:spTree>
    <p:extLst>
      <p:ext uri="{BB962C8B-B14F-4D97-AF65-F5344CB8AC3E}">
        <p14:creationId xmlns:p14="http://schemas.microsoft.com/office/powerpoint/2010/main" val="2869265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1572</TotalTime>
  <Words>197</Words>
  <Application>Microsoft Office PowerPoint</Application>
  <PresentationFormat>A4 용지(210x297mm)</PresentationFormat>
  <Paragraphs>67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스마트 팜 소개</vt:lpstr>
      <vt:lpstr>2. 세대별 스마트 팜 모델</vt:lpstr>
      <vt:lpstr>3. 스마트 팜 추진 현황</vt:lpstr>
      <vt:lpstr>4. 스마트 팜의 적용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67</cp:revision>
  <dcterms:created xsi:type="dcterms:W3CDTF">2023-07-20T02:58:21Z</dcterms:created>
  <dcterms:modified xsi:type="dcterms:W3CDTF">2024-09-23T00:57:56Z</dcterms:modified>
</cp:coreProperties>
</file>